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7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3" r:id="rId16"/>
    <p:sldId id="784" r:id="rId17"/>
    <p:sldId id="785" r:id="rId18"/>
    <p:sldId id="786" r:id="rId19"/>
    <p:sldId id="787" r:id="rId20"/>
    <p:sldId id="788" r:id="rId21"/>
    <p:sldId id="789" r:id="rId22"/>
    <p:sldId id="790" r:id="rId23"/>
    <p:sldId id="791" r:id="rId24"/>
    <p:sldId id="792" r:id="rId25"/>
    <p:sldId id="793" r:id="rId26"/>
    <p:sldId id="794" r:id="rId27"/>
    <p:sldId id="795" r:id="rId28"/>
    <p:sldId id="796" r:id="rId29"/>
    <p:sldId id="797" r:id="rId30"/>
    <p:sldId id="798" r:id="rId31"/>
    <p:sldId id="799" r:id="rId32"/>
    <p:sldId id="800" r:id="rId33"/>
    <p:sldId id="801" r:id="rId34"/>
    <p:sldId id="802" r:id="rId35"/>
    <p:sldId id="805" r:id="rId36"/>
    <p:sldId id="810" r:id="rId37"/>
    <p:sldId id="811" r:id="rId38"/>
    <p:sldId id="812" r:id="rId39"/>
    <p:sldId id="813" r:id="rId40"/>
    <p:sldId id="814" r:id="rId41"/>
    <p:sldId id="815" r:id="rId42"/>
    <p:sldId id="824" r:id="rId43"/>
    <p:sldId id="825" r:id="rId44"/>
    <p:sldId id="829" r:id="rId45"/>
  </p:sldIdLst>
  <p:sldSz cx="9144000" cy="5143500" type="screen16x9"/>
  <p:notesSz cx="6807200" cy="9939338"/>
  <p:embeddedFontLst>
    <p:embeddedFont>
      <p:font typeface="맑은 고딕" panose="020B0503020000020004" pitchFamily="50" charset="-127"/>
      <p:regular r:id="rId48"/>
      <p:bold r:id="rId49"/>
    </p:embeddedFont>
    <p:embeddedFont>
      <p:font typeface="나눔바른고딕OTF" panose="020B0600000101010101" charset="-127"/>
      <p:regular r:id="rId50"/>
      <p:bold r:id="rId51"/>
    </p:embeddedFont>
    <p:embeddedFont>
      <p:font typeface="나눔바른고딕" panose="020B0600000101010101" charset="-127"/>
      <p:regular r:id="rId52"/>
      <p:bold r:id="rId53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7">
          <p15:clr>
            <a:srgbClr val="A4A3A4"/>
          </p15:clr>
        </p15:guide>
        <p15:guide id="2" pos="3833">
          <p15:clr>
            <a:srgbClr val="A4A3A4"/>
          </p15:clr>
        </p15:guide>
        <p15:guide id="3" orient="horz" pos="146">
          <p15:clr>
            <a:srgbClr val="A4A3A4"/>
          </p15:clr>
        </p15:guide>
        <p15:guide id="4" orient="horz" pos="3094">
          <p15:clr>
            <a:srgbClr val="A4A3A4"/>
          </p15:clr>
        </p15:guide>
        <p15:guide id="5" pos="204">
          <p15:clr>
            <a:srgbClr val="A4A3A4"/>
          </p15:clr>
        </p15:guide>
        <p15:guide id="6" pos="5465">
          <p15:clr>
            <a:srgbClr val="A4A3A4"/>
          </p15:clr>
        </p15:guide>
        <p15:guide id="7" pos="3969">
          <p15:clr>
            <a:srgbClr val="A4A3A4"/>
          </p15:clr>
        </p15:guide>
        <p15:guide id="8" orient="horz" pos="917">
          <p15:clr>
            <a:srgbClr val="A4A3A4"/>
          </p15:clr>
        </p15:guide>
        <p15:guide id="9" pos="3810">
          <p15:clr>
            <a:srgbClr val="A4A3A4"/>
          </p15:clr>
        </p15:guide>
        <p15:guide id="10" pos="317">
          <p15:clr>
            <a:srgbClr val="A4A3A4"/>
          </p15:clr>
        </p15:guide>
        <p15:guide id="11" pos="521">
          <p15:clr>
            <a:srgbClr val="A4A3A4"/>
          </p15:clr>
        </p15:guide>
        <p15:guide id="12">
          <p15:clr>
            <a:srgbClr val="A4A3A4"/>
          </p15:clr>
        </p15:guide>
        <p15:guide id="13" orient="horz" pos="3026">
          <p15:clr>
            <a:srgbClr val="A4A3A4"/>
          </p15:clr>
        </p15:guide>
        <p15:guide id="14" pos="4082">
          <p15:clr>
            <a:srgbClr val="A4A3A4"/>
          </p15:clr>
        </p15:guide>
        <p15:guide id="15" orient="horz" pos="599">
          <p15:clr>
            <a:srgbClr val="A4A3A4"/>
          </p15:clr>
        </p15:guide>
        <p15:guide id="16" pos="408">
          <p15:clr>
            <a:srgbClr val="A4A3A4"/>
          </p15:clr>
        </p15:guide>
        <p15:guide id="17" pos="4241">
          <p15:clr>
            <a:srgbClr val="A4A3A4"/>
          </p15:clr>
        </p15:guide>
        <p15:guide id="18" pos="816">
          <p15:clr>
            <a:srgbClr val="A4A3A4"/>
          </p15:clr>
        </p15:guide>
        <p15:guide id="19" pos="930">
          <p15:clr>
            <a:srgbClr val="A4A3A4"/>
          </p15:clr>
        </p15:guide>
        <p15:guide id="20" orient="horz" pos="622">
          <p15:clr>
            <a:srgbClr val="A4A3A4"/>
          </p15:clr>
        </p15:guide>
        <p15:guide id="21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FCFE"/>
    <a:srgbClr val="FFFE62"/>
    <a:srgbClr val="CDDEFF"/>
    <a:srgbClr val="6599FF"/>
    <a:srgbClr val="04B5BC"/>
    <a:srgbClr val="FFFF99"/>
    <a:srgbClr val="BFFBFE"/>
    <a:srgbClr val="9BEEFF"/>
    <a:srgbClr val="153943"/>
    <a:srgbClr val="BEF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3" autoAdjust="0"/>
    <p:restoredTop sz="95179" autoAdjust="0"/>
  </p:normalViewPr>
  <p:slideViewPr>
    <p:cSldViewPr>
      <p:cViewPr varScale="1">
        <p:scale>
          <a:sx n="117" d="100"/>
          <a:sy n="117" d="100"/>
        </p:scale>
        <p:origin x="153" y="57"/>
      </p:cViewPr>
      <p:guideLst>
        <p:guide orient="horz" pos="667"/>
        <p:guide pos="3833"/>
        <p:guide orient="horz" pos="146"/>
        <p:guide orient="horz" pos="3094"/>
        <p:guide pos="204"/>
        <p:guide pos="5465"/>
        <p:guide pos="3969"/>
        <p:guide orient="horz" pos="917"/>
        <p:guide pos="3810"/>
        <p:guide pos="317"/>
        <p:guide pos="521"/>
        <p:guide/>
        <p:guide orient="horz" pos="3026"/>
        <p:guide pos="4082"/>
        <p:guide orient="horz" pos="599"/>
        <p:guide pos="408"/>
        <p:guide pos="4241"/>
        <p:guide pos="816"/>
        <p:guide pos="930"/>
        <p:guide orient="horz" pos="622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2715" y="75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font" Target="fonts/font3.fntdata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6.fntdata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1.fntdata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font" Target="fonts/font4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2.fntdata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D4003-E628-4603-B2A6-351E194D1FB8}" type="datetimeFigureOut">
              <a:rPr lang="ko-KR" altLang="en-US" smtClean="0"/>
              <a:pPr/>
              <a:t>2024-03-22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3CB29-74C1-46FE-A348-FAACDCA849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926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D9538-EFDE-4E50-AEA3-B55D970CD187}" type="datetimeFigureOut">
              <a:rPr lang="ko-KR" altLang="en-US" smtClean="0"/>
              <a:pPr/>
              <a:t>2024-03-22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525E1-839E-4D6D-BD5D-5D4123A4AE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987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12011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5152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9252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86837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11695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41973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3779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30149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58208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21622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926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61329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45951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39499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42900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78682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95483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63217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398177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88090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29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61734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4841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914578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40964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89870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174548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86973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1279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89802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61743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52574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39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1198828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40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7566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80086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41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1101478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42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220403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43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85104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44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9135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26927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199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7080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8198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525E1-839E-4D6D-BD5D-5D4123A4AE9E}" type="slidenum">
              <a:rPr lang="ko-KR" altLang="en-US" smtClean="0"/>
              <a:pPr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3207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89311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CD36-6BEC-4F6B-BABF-C65DC661DC82}" type="datetimeFigureOut">
              <a:rPr lang="ko-KR" altLang="en-US" smtClean="0"/>
              <a:pPr/>
              <a:t>2024-03-22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348F0-6272-47D8-8091-703F9227E10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1694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07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 userDrawn="1"/>
        </p:nvSpPr>
        <p:spPr>
          <a:xfrm>
            <a:off x="0" y="-7283"/>
            <a:ext cx="9144000" cy="51640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" name="직선 연결선 4"/>
          <p:cNvCxnSpPr/>
          <p:nvPr userDrawn="1"/>
        </p:nvCxnSpPr>
        <p:spPr>
          <a:xfrm>
            <a:off x="323528" y="515491"/>
            <a:ext cx="8352160" cy="0"/>
          </a:xfrm>
          <a:prstGeom prst="line">
            <a:avLst/>
          </a:prstGeom>
          <a:ln w="38100">
            <a:solidFill>
              <a:srgbClr val="FFFE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323528" y="186492"/>
            <a:ext cx="50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1600" b="1" dirty="0" smtClean="0">
                <a:solidFill>
                  <a:srgbClr val="FFFE62"/>
                </a:solidFill>
                <a:latin typeface="나눔바른고딕OTF" panose="02020603020101020101" pitchFamily="18" charset="-127"/>
                <a:ea typeface="나눔바른고딕OTF" panose="02020603020101020101" pitchFamily="18" charset="-127"/>
              </a:rPr>
              <a:t>기초 경영학</a:t>
            </a:r>
            <a:endParaRPr lang="ko-KR" altLang="en-US" sz="1600" b="1" dirty="0">
              <a:solidFill>
                <a:srgbClr val="FFFE62"/>
              </a:solidFill>
              <a:latin typeface="나눔바른고딕OTF" panose="02020603020101020101" pitchFamily="18" charset="-127"/>
              <a:ea typeface="나눔바른고딕OTF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394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ACD36-6BEC-4F6B-BABF-C65DC661DC82}" type="datetimeFigureOut">
              <a:rPr lang="ko-KR" altLang="en-US" smtClean="0"/>
              <a:pPr/>
              <a:t>2024-03-22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348F0-6272-47D8-8091-703F9227E1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919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1203598"/>
            <a:ext cx="56894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기초 경영학</a:t>
            </a:r>
            <a:endParaRPr lang="en-US" altLang="ko-KR" sz="4400" b="1" dirty="0">
              <a:solidFill>
                <a:srgbClr val="FFFE62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8314" y="3003798"/>
            <a:ext cx="2239716" cy="461665"/>
          </a:xfrm>
          <a:prstGeom prst="rect">
            <a:avLst/>
          </a:prstGeom>
          <a:solidFill>
            <a:srgbClr val="404040"/>
          </a:solidFill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gradFill>
                  <a:gsLst>
                    <a:gs pos="0">
                      <a:srgbClr val="FFFE62"/>
                    </a:gs>
                    <a:gs pos="50000">
                      <a:srgbClr val="FFFE62"/>
                    </a:gs>
                    <a:gs pos="100000">
                      <a:schemeClr val="bg1"/>
                    </a:gs>
                  </a:gsLst>
                  <a:lin ang="5400000" scaled="0"/>
                </a:gra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인적자원의 </a:t>
            </a:r>
            <a:r>
              <a:rPr lang="ko-KR" altLang="en-US" sz="2400" b="1" dirty="0">
                <a:gradFill>
                  <a:gsLst>
                    <a:gs pos="0">
                      <a:srgbClr val="FFFE62"/>
                    </a:gs>
                    <a:gs pos="50000">
                      <a:srgbClr val="FFFE62"/>
                    </a:gs>
                    <a:gs pos="100000">
                      <a:schemeClr val="bg1"/>
                    </a:gs>
                  </a:gsLst>
                  <a:lin ang="5400000" scaled="0"/>
                </a:gra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조달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618314" y="3507860"/>
            <a:ext cx="2297502" cy="0"/>
          </a:xfrm>
          <a:prstGeom prst="line">
            <a:avLst/>
          </a:prstGeom>
          <a:ln w="28575">
            <a:solidFill>
              <a:srgbClr val="FFFE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10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6)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중요사건기록법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(critical incident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중요사건기록법은 직무수행에 결정적인 역할을 한 사건이나 사례를 중심으로 직무에 대한 정보를 수집하는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즉 직무수행자의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직무행동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가운데 성과와 관련하여 효과적인 행동과 비효과적인 행동을 구분하여 그 사례들을 수집하고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이러한 사례들로부터 직무성과에 효과적인 행동패턴을 추출하여 분류하는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중요사건기록법은 직무성과를 효과적으로 수행한 행동양식을 추출하여 분류하는 방식으로서 직무행동과 직무성과 간의 관계를 직접적으로 파악할 수 있다는 장점이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그러나 수집된 직무행동을 분석하는 데 많은 시간과 노력이 필요하고 직무분석에서 필요로 하는 포괄적인 정보를 획득하는 데에는 한계가 있다는 단점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93681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⑶ 직무기술서와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직무명세서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직무분석의 결과로 직무기술서와 직무명세서가 작성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직무기술서는 하나의 직무가 지니고 있는 특징을 서술한 것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이고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직무명세서는 그 직무를 수행하는 사람의 자질에 대한 서술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직무기술서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description)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직무기술서는 직무의 내용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직무수행에 필요한 원재료 및 설비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작업도구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작업조건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직무수행방법 및 절차 등이 직무특성분석에 의한 과업요건에 중점을 두고 기록됨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일반적으로 직무기술서는 간략하게 기술되어야 하며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직무기술서의 작성내용을 토대로 직무의 내용이 재검토될 수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4772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직무명세서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specification)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직무명세서는 하나의 직무를 수행하기 위해 필요한 최소한의 인적자원에 대한 설명이라고 할 수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직무명세서는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해당직무를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수행하는 직무수행자가 갖추어야 하는 자격요건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인적특성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그 내용으로 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4536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2.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직무평가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evaluation)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⑴ 의의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직무평가란 직무분석에 의한 직무기술서와 직무명세서를 기초로 하여 개별적인 직무를 전체 조직 내의 다른 직무와 연관시키는 종합적인 평가방법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조직 내의 직무가 지닌 책임도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중요성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난이도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위험성 등을 비교 및 평가하여 각각의 직무에 대한 상대적 가치를 결정하게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직무평가는 직무분석의 연장이며 이를 통해 합리적인 임금격차를 결정하는데 그 목적이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직무평가는 단지 직무 자체의 가치를 판단하기 위한 것이지 개개인을 평가하는 것이 아님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!!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6712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⑵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직무평가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방법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서열법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(ranking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직무의 상대적 가치에 기초를 두고 직무의 중요도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직무수행상의 난이도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작업환경 등을 포괄적으로 고려하여 그 가치에 따라 서열을 매기는 방법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서열법은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간단하고 신속하게 등급을 매길 수 있다는 장점이 있지만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평가자마다 등급을 매기는 기준이 다르고 비슷한 명칭을 가진 직무 간에 혼란을 가져올 수 있기 때문에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주관적이라는 단점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이처럼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서열법이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가지는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주관성을 완화시키기 위해 개발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된 발전된 형태의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서열법이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있는데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가장 대표적인 방법으로는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교대서열법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쌍대비교법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위원회방법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등이 있음</a:t>
            </a:r>
            <a:endParaRPr lang="en-US" altLang="ko-KR" sz="1400" b="1" dirty="0">
              <a:solidFill>
                <a:schemeClr val="accent6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6174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97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분류법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(=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등급법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분류법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(job-classification method)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이란 미리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등급정의를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위한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직무등급명세표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를 만들어 놓고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해당 직무를 해당 등급으로 분류하는 방법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말하는데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등급법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grading method)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이라고도 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여기서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직무등급명세표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는 직무의 중요성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난이도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직무환경 등을 고려하여 개별등급에 대해 포괄적으로 기술되어야 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방법은 등급에 대한 분류만 정확하게 이루어지면 다른 직무평가방법보다 간단하고 이해하기 쉽다는 장점이 있지만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개별 등급에 대한 정의를 내리는 것이 쉽지 않고 주관적인 판단이 개입될 수 있다는 단점이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en-US" altLang="ko-KR" sz="1400" b="1" dirty="0">
              <a:solidFill>
                <a:schemeClr val="accent6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1648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3)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점수법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(point rating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점수법이란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모든 직무에 공통적으로 적용될 수 있는 평가요소들을 몇 개의 항목으로 선정하고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각 항목별로 점수를 부여하여 각 항목의 점수합계를 통해 직무의 상대적 가치를 결정하는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일반적으로 점수법은 ‘평가요소의 선정 → 평가요소별 가중치 설정 → 평가요소별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점수부여’의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과정으로 이루어짐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방법은 주관적 요소의 개입이 최소화되어 신뢰도가 높고 간단하다는 장점을 가짐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그러나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실제로 각 직무에 공통되는 평가요소를 선정하는 것이 쉽지 않고 가중치의 결정이나 점수부여의 과정에 주관이 개입될 수 있다는 단점도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8013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941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4)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요소비교법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(factor comparison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조직 내의 직무를 평가요소별로 구분하고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가장 핵심이 되는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기준직무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(key job)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몇 개를 우선 선정한 후에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평가대상 직무를 기준직무와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상호비교함로써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각 직무들 간의 상대적 가치를 결정하는 방법을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요소비교법은 서열법에서 발전된 기법으로서 서열법이 여러 직무들을 포괄적으로 가치를 평가하여 서열을 매기는 반면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요소비교법은 여러 직무들을 전체로 비교하지 않고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직무가 갖고 있는 요소별 직무들 간의 서열을 매기는 데에서 출발하는 특징이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요소비교법은 서열법보다 훨씬 복잡하고 요소별 서열을 가지고 임금과 직접 연결시키는 점이 다름</a:t>
            </a:r>
            <a:endParaRPr lang="en-US" altLang="ko-KR" sz="1400" b="1" dirty="0">
              <a:solidFill>
                <a:schemeClr val="accent6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방법은 평가의 기준이 구체적이고 명확하기 때문에 비교가 용이하다는 장점을 가지지만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기준직무를 선정하는 것이 쉽지 않다는 단점을 가짐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8593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86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직무평가방법 비교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368577"/>
              </p:ext>
            </p:extLst>
          </p:nvPr>
        </p:nvGraphicFramePr>
        <p:xfrm>
          <a:off x="430174" y="1491630"/>
          <a:ext cx="6302065" cy="3188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413">
                  <a:extLst>
                    <a:ext uri="{9D8B030D-6E8A-4147-A177-3AD203B41FA5}">
                      <a16:colId xmlns:a16="http://schemas.microsoft.com/office/drawing/2014/main" val="1701055136"/>
                    </a:ext>
                  </a:extLst>
                </a:gridCol>
                <a:gridCol w="1260413">
                  <a:extLst>
                    <a:ext uri="{9D8B030D-6E8A-4147-A177-3AD203B41FA5}">
                      <a16:colId xmlns:a16="http://schemas.microsoft.com/office/drawing/2014/main" val="2622297665"/>
                    </a:ext>
                  </a:extLst>
                </a:gridCol>
                <a:gridCol w="1260413">
                  <a:extLst>
                    <a:ext uri="{9D8B030D-6E8A-4147-A177-3AD203B41FA5}">
                      <a16:colId xmlns:a16="http://schemas.microsoft.com/office/drawing/2014/main" val="2739117301"/>
                    </a:ext>
                  </a:extLst>
                </a:gridCol>
                <a:gridCol w="1260413">
                  <a:extLst>
                    <a:ext uri="{9D8B030D-6E8A-4147-A177-3AD203B41FA5}">
                      <a16:colId xmlns:a16="http://schemas.microsoft.com/office/drawing/2014/main" val="436067339"/>
                    </a:ext>
                  </a:extLst>
                </a:gridCol>
                <a:gridCol w="1260413">
                  <a:extLst>
                    <a:ext uri="{9D8B030D-6E8A-4147-A177-3AD203B41FA5}">
                      <a16:colId xmlns:a16="http://schemas.microsoft.com/office/drawing/2014/main" val="19078365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방 법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  <a:p>
                      <a:pPr marL="0" marR="0" indent="0" algn="l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 err="1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특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 성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서열법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분류법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점수법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요소비교법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3712131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비교유형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 대 직무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 대 등급정의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 대 점수표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 대 직무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790231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요소의 수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없음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없음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10~15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개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7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개 미만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18527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표준척도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없음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직무등급을 분류한 단일척도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직무요소별 점수척도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직무요소별 서열척도 및 임금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637430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다른 기법과의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유사성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요소비교법의 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초기형태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점수법의 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초기형태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분류법의 세분화된 형태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 err="1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서열법의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발전된 형태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421503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953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3.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직무설계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⑴ 의의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직무설계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design)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란 조직을 구성하고 있는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개인이나 집단이 수행하는 직무 또는 과업의 수를 결정하는 과정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직무설계는 개인수준에서뿐만 아니라 집단수준에서도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일어남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직무설계는 조직의 생산성을 강조하는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조직목표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와 조직구성원의 이익과 만족을 달성하려는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개인적 목표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원만하게 융합되도록 직무설계가 이루어져야 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직무설계의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주요 요인으로는 직무의 내용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직무의 요건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요구되는 대인관계 및 성과 등이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831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1.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의의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직무분석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analysis)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이란 분석대상 직무에 대해서 그 직무와 관련된 중요한 정보를 수집하는 것을 목적으로 하는 체계적인 프로세스를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즉 직무분석은 직무를 구성하는 구체적인 과업을 설정하고 직무에서 요구되는 기술과 지식 및 책임 등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직무수행에 관한 기본정보를 수집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분석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정리하는 과정이라고 할 수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직무분석의 절차는 ‘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배경정보의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수집 → 분석대상 직무의 선정 →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직무정보의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획득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단계를 보통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직무분석이라고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한다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 →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직무기술서 작성 → 직무명세서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작성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’의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순서로 이루어짐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직무분석에 있어서 먼저 직무 및 관련 개념들에 대한 이해가 필요하며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직무와 관련된 개념들을 다음과 같음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3063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648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⑵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직무구조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설계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직무구조 설계는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직무전문화와 직무확대화로 구분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할 수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직무전문화는 과업의 수를 줄이는 것을 의미하고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직무확대는 과업의 수를 늘리는 것을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직무전문화는 다시 수평적 직무전문화와 수직적 직무전문화로 구분할 수 있고 직무확대화는 다시 수평적 직무확대화와 수직적 직무확대화로 구분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수평적 직무확대화는 양적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직무확대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화라고도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하고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수직적 직무확대화는 질적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직무확대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화라고도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357673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수평적 직무확대화와 수직적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직무확대화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수평적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의사결정의 권한이나 책임의 수준이 변화가 없음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수직적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의사결정의 권한이나 책임의 수준이 변화가 있음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09" y="1419622"/>
            <a:ext cx="6416786" cy="159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10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325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① 직무전문화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한 작업자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수행하는 다양한 종류의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과업을 숫자 면에서 감소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시키는 것으로 수평적 전문화와 수직적 전문화가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수평적 전문화는 동일 수준의 책임이 따르는 단순반복적인 작업공정을 여러 일로 분업화시키는 것을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수직적 직무전문화는 책임의 위계구조를 가지는 공정을 쪼개어 하위자에게 일을 맡김으로써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분업화하는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것을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886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② 직무확대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enlargement)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한 작업자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수행하는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기존 과업의 숫자를 늘리되 의사결정과 관련된 권한이나 책임의 정도는 별로 증가되지 않는 수평적 직무확대</a:t>
            </a:r>
            <a:endParaRPr lang="en-US" altLang="ko-KR" sz="1400" b="1" dirty="0">
              <a:solidFill>
                <a:schemeClr val="accent6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즉 개인의 직무에서 기본작업의 수를 증가시키거나 기존에 세분화되어 여러 작업자에 의해 수행되던 작업들을 통합하여 소수 인원의 작업이 되도록 직무내용을 재편성하는 것을 의미함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과업의 수를 늘리는 이유는 작업자가 일련의 완성감을 가지고 작업자의 직무에 대한 몰입과 만족을 향상시킬 수 있기 때문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또한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이로 인해 작업자는 과업에 대한 단조로움과 싫증이 감소되어 과업완성에 대한 도전감이 증가되고 동기부여수준이 향상될 수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38809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③ 직무충실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enrichment)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한 작업자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수행하고 있는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직무에 의사결정의 권한과 책임이 추가로 부여되는 과업을 더 할당하는 수직적 직무확대</a:t>
            </a:r>
            <a:endParaRPr lang="en-US" altLang="ko-KR" sz="1400" b="1" dirty="0">
              <a:solidFill>
                <a:schemeClr val="accent6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직무충실에서 강조되고 있는 점은 전통적으로 관리자의 고유기능에 속하였던 계획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(planning)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 통제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(controlling)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를 작업자에게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위양하는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것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전통적으로 관리자는 부하의 작업을 계획하고 조직하고 통제하는 역할을 수행해 왔고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작업자는 단지 작업의 실행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(doing)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만을 담당해 왔음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그러나 직무충실은 작업자로 하여금 작업의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실행뿐만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아니라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계획과 통제도 어느 정도 담당하도록 하여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구성원들에게 일의 보람과 자아성취감을 느낄 수 있게 해서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동기유발과 생산성향상을 이루고자 하는 것임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8984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④ 직무교차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(overlapped workplace)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집단 내 작업자가 수행하는 직무의 일부분을 다른 작업자의 직무와 중복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되게 하여 직무의 중복된 부분을 다른 작업자와 공동으로 수행하게 하는 직무설계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집단을 대상으로 도입할 수 있는 수평적 직무확대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에 해당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직무교차는 본질적으로 개인수준의 직무확대와 크게 다르지 않지만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중요한 차이는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직무확대가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한 명의 작업자를 대상으로 개별적으로 설계할 수 있는데 반해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직무교차는 반드시 직무의 일부분을 다른 작업자와 공동으로 수행해야 한다는 것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직무교차는 작업자들 간의 상호협력을 통한 능률향상과 직무수행에 따른 싫증감소를 목적으로 하고 있지만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교차된 직무를 작업자가 서로 미루고 소홀히 할 경우 생산성에 문제가 야기될 수 있다는 단점을 가지고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0233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648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⑤ 직무순환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rotation)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집단을 대상으로 하는 직무확대화를 위한 수평적 및 수직적 측면을 동시에 가지고 있는 직무설계의 형태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로 여러 직무를 여러 작업자가 순환하여 수행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직무순환은 작업자가 수행하는 여러 가지 과업이 호환성을 가지며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작업자는 작업흐름에 큰 지장 없이 이동이 가능하다는 사실을 전제로 하고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직무순환의 단점은 특정 직무에 대해 작업자를 자주 교체함으로써 생산성 저하 등의 문제점이 발생할 수 있으며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작업집단에 이미 형성되어 있던 긴밀한 인간관계를 통한 협동시스템을 훼손시킬 수 있다는 점이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272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7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⑥ 준자율적 작업집단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(semi-autonomous workgroup)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몇 개의 직무들이 하나의 작업집단을 형성하게 하여 이를 수행하는 작업자들에게 어느 정도의 자율성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(autonomy)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허용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해 주는 것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이렇게 함으로써 집단구성원들은 자신들이 수립한 집단규범에 따라 직무를 스스로 통제 및 조정할 수 있게 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그러나 기업과 자율적 작업집단 간이나 작업집단 내 구성원 간에 갈등이 발생할 가능성이 존재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준자율적 작업집단은 작업집단 내 직무들 간의 상호의존성이 높을 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직무들이 심리적 스트레스를 많이 야기시킬 때 그 효과가 보다 높게 나타나는 경향이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9213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⑶ 직무특성이론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의의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핵크만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(Hackman)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올드햄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(Oldham)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 직무특성이론은 </a:t>
            </a:r>
            <a:r>
              <a:rPr lang="ko-KR" altLang="en-US" sz="1400" b="1" u="sng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직무특성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작업자의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성장욕구수준</a:t>
            </a:r>
            <a:r>
              <a:rPr lang="en-US" altLang="ko-KR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(growth need strength)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에 부합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될 때 긍정적인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동기유발효과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를 초래하게 된다는 동기부여이론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모든 작업자들의 직무를 맹목적으로 확대하거나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충실화하는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것은 의미가 없으며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직무설계에 있어서 작업자의 각자 개인차의 영향도 고려해야 한다고 주장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또한 모든 직무는 그 구조면에서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핵심직무특성차원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가지고 있으며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차원의 정도에 따라 작업자의 심리상태가 형성되고 이 심리상태가 성과에 영향을 미치는 것에 주목했음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23499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또한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직무구조와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직무성과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간의 인과관계에서 작업자의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성장욕구수준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(growth need strength)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도 영향을 미침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작업자의 성장욕구수준이 높을수록 인과관계의 정도가 강하게 나타나는 반면에 성장욕구수준이 낮을수록 인과관계가 매우 약하거나 나타나지 않을 수도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즉 직무가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충실화될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때 높은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성장욕구수준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가진 작업자들은 낮은 성장욕구수준을 가진 작업자들보다 중요심리상태를 경험할 가능성이 더 높기 때문에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바람직한 결과 또는 성과를 가져올 가능성도 높다는 것임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여기에서 성장욕구수준은 작업자가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존경</a:t>
            </a:r>
            <a:r>
              <a:rPr lang="en-US" altLang="ko-KR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자존</a:t>
            </a:r>
            <a:r>
              <a:rPr lang="en-US" altLang="ko-KR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욕구</a:t>
            </a:r>
            <a:r>
              <a:rPr lang="en-US" altLang="ko-KR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(esteem needs)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와 자아실현욕구</a:t>
            </a:r>
            <a:r>
              <a:rPr lang="en-US" altLang="ko-KR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(self-actualization needs)</a:t>
            </a:r>
            <a:r>
              <a:rPr lang="ko-KR" altLang="en-US" sz="1400" b="1" u="sng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에 대해서 가지는 열망의 정도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를 의미함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447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97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① 요소동작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(element motion)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관련된 동작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정신적 과정을 분리시켰을 때 가장 작은 단위의 일을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요소동작은 과업이 보다 세분된 것으로 동작연구나 시간연구의 분석단위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②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(task)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독립된 목적으로 수행되는 하나의 명확한 작업활동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으로 조직활동에 필요한 기능과 역할을 가진 일을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과업은 직무분석에 있어서 분석단위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25856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84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직무특성이론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1419622"/>
            <a:ext cx="5400600" cy="337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57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핵심직무특성차원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직무특성이론은 개인이 특정 직무에 대해서 가지는 잠재적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동기지수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(motivating potential score, MPS)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는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기술다양성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과업정체성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과업중요성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자율성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결과의 피드백이라는 다섯 가지 핵심직무차원의 영향을 받음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MPS = (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기술다양성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+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과업정체성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+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과업중요성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)/3 ×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자율성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×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피드백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공식에서 중요한 것은 자율성과 피드백의 차원을 강조하고 있다는 점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 두 차원을 곱의 관계로 추가한 것은 그들 중 어느 하나가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0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에 가까워지면 다른 차원들이 아무리 높은 점수를 갖는다고 하더라도 전체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MPS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낮아진다는 것을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또한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MPS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높은 직무는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성장욕구가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높은 작업자에게 배정하고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MPS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낮은 직무는 성장욕구가 낮은 작업자에게 배정하는 것이 바람직함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1954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943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핵심직무특성차원</a:t>
            </a: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① 기술다양성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(skill variety)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특정 직무를 수행하는데 요구되는 기술의 종류를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②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과업정체성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(task identity)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작업자가 현재 수행하는 직무와 생산되는 제품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완제품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과의 관계를 인식할 수 있는 정도를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③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과업중요성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(task significance)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작업자가 현재 수행하고 있는 직무가 제품의 완성에 얼마나 중요한 역할을 하고 있는가를 인식하는 정도를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00625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650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④ 자율성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(autonomy)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작업자들이 직무수행에 필요한 작업의 일정계획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작업절차를 결정하고 선택하는 데 있어서 작업자 개인에게 부여된 의사결정권한의 정도를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⑤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결과의 피드백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(feedback)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작업자에게 그들의 과업수행결과에 대해서 정보를 전달하는 정도를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71159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3)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중요심리상태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①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의미감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(meaningfulness)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특정 직무가 직무수행자에게 보람과 긍지를 느끼게 해야 한다는 것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핵심직무특성차원 중 기술다양성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과업정체성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과업중요성과 관련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②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책임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(responsibility)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직무수행자가 자신의 행동에 따라서 직무의 성과가 달라질 수 있다는 것을 인식할 수 있는 정도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핵심직무특성차원 중 자율성과 관련되어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③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지식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지식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(knowledge)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직무수행자가 수행한 성과가 얼마나 유효한가를 알고 있는 정도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핵심직무특성차원 중 결과의 피드백과 관련되어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09078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97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1.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인적자원계획</a:t>
            </a: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⑴ 의의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인적자원계획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(human resource planning)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이란 기업에서 필요로 하는 인적자원을 적시에 확보하기 위한 인적자원관리 기능을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즉 현재 및 미래의 각 시점에서 기업이 필요로 하는 인원의 수를 예측하고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이에 대한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사내외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인력공급을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계획해서 인력의 수급을 조정하는 계획활동이다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.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인적자원의 관리를 위한 노력을 조직의 목표와 연결시키는 과정으로 각 직무상의 종업원 수와 유형을 예측하는 것과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소요인력을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공급할 방법을 판단하는 것도 인적자원계획의 범주에 포함된다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.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8939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97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2.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모집</a:t>
            </a: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⑴ 의의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모집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(recruitment)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이란 인력선발을 전제로 양질의 지원자를 확보하기 위한 활동을 의미함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인적자원계획에 의해 인력을 확보하고자 할 때에는 조직내부에서 충원하는 방법과 조직외부에서 충원하는 방법이 고려될 수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내부에서 지원자를 확보하는 것이 쉽지 않은 경우에는 기업이 필요로 하는 인력선발의 계획을 외부에 알려서 지원자를 모을 수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모집은 그 원천에 따라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내부모집과 외부모집으로 구분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할 수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29600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⑵ 유형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내부모집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내부모집이란 조직 내의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현직 종업원을 대상으로 수행되는 모집활동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내부모집에는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기술목록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(skill inventory)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활용한 방법과 사내공개모집 등이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기술목록을 활용하는 방법은 종업원들에게 비공개로 진행되며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공개적으로 이루어진다면 충분한 자격을 가진 사람이 다른 기업으로 스카우트되어 빠져나갈 수 있다는 위험이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사내공개모집은 직무에 공석이 생겼을 때 회사가 외부모집을 하기 전에 사내 직원들에게 사보나 사내게시판을 통해 공지하여 관심 있는 사람들이 지원하게 만드는 방법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29600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002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외부모집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외부모집이란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조직 외에 있는 인적자원을 대상으로 수행되는 모집활동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의미함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외부모집의 방법으로는 광고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고용 에이전시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(employment agencies),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인턴제도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(internship),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기존 종업원의 추천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교육기관의 추천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자발적 지원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웹기반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모집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(web-based recruitment)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등의 방법이 있음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69792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86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내부 모집 및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외부모집의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장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.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단점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919875"/>
              </p:ext>
            </p:extLst>
          </p:nvPr>
        </p:nvGraphicFramePr>
        <p:xfrm>
          <a:off x="429491" y="1491630"/>
          <a:ext cx="6096000" cy="2911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23035552"/>
                    </a:ext>
                  </a:extLst>
                </a:gridCol>
                <a:gridCol w="3360441">
                  <a:extLst>
                    <a:ext uri="{9D8B030D-6E8A-4147-A177-3AD203B41FA5}">
                      <a16:colId xmlns:a16="http://schemas.microsoft.com/office/drawing/2014/main" val="2393630605"/>
                    </a:ext>
                  </a:extLst>
                </a:gridCol>
                <a:gridCol w="2159495">
                  <a:extLst>
                    <a:ext uri="{9D8B030D-6E8A-4147-A177-3AD203B41FA5}">
                      <a16:colId xmlns:a16="http://schemas.microsoft.com/office/drawing/2014/main" val="9700177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구 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장 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단 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64770" marR="64770" marT="17907" marB="17907" anchor="ctr"/>
                </a:tc>
                <a:extLst>
                  <a:ext uri="{0D108BD9-81ED-4DB2-BD59-A6C34878D82A}">
                    <a16:rowId xmlns:a16="http://schemas.microsoft.com/office/drawing/2014/main" val="2148599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내부모집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지원자에 대한 정확한 평가 가능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0" marR="0" indent="0" algn="l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재직자의 개발동기부여와 장기근속유인 제공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적응시간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단축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신속한 충원과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충원비용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절감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과다경쟁 유발 가능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-8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조직 내 위험요소 존재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아리따-부리(TTF) -Medium"/>
                          <a:ea typeface="KoPub바탕체 Light"/>
                        </a:rPr>
                        <a:t>(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KoPub바탕체 Light"/>
                          <a:ea typeface="KoPub바탕체 Light"/>
                        </a:rPr>
                        <a:t>불합격자의 불만 등</a:t>
                      </a:r>
                      <a:r>
                        <a:rPr lang="en-US" altLang="ko-KR" sz="1200" kern="0" spc="0">
                          <a:solidFill>
                            <a:srgbClr val="000000"/>
                          </a:solidFill>
                          <a:effectLst/>
                          <a:latin typeface="아리따-부리(TTF) -Medium"/>
                          <a:ea typeface="KoPub바탕체 Light"/>
                        </a:rPr>
                        <a:t>)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/>
                </a:tc>
                <a:extLst>
                  <a:ext uri="{0D108BD9-81ED-4DB2-BD59-A6C34878D82A}">
                    <a16:rowId xmlns:a16="http://schemas.microsoft.com/office/drawing/2014/main" val="2042031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외부모집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조직분위기의 쇄신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이미 자격을 갖춘 자의 선발로 인한 직무훈련비용 절감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/>
                </a:tc>
                <a:tc>
                  <a:txBody>
                    <a:bodyPr/>
                    <a:lstStyle/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기존 종업원과의 마찰 발생 가능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0" marR="0" indent="0" algn="l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많은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적응시간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발생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  <a:p>
                      <a:pPr marL="101600" marR="0" indent="-10160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∙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많은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충원시간과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충원비용이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KoPub돋움체 Light"/>
                          <a:ea typeface="KoPub돋움체 Light"/>
                        </a:rPr>
                        <a:t> 발생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KoPub돋움체 Light"/>
                      </a:endParaRPr>
                    </a:p>
                  </a:txBody>
                  <a:tcPr marL="64770" marR="64770" marT="17907" marB="17907"/>
                </a:tc>
                <a:extLst>
                  <a:ext uri="{0D108BD9-81ED-4DB2-BD59-A6C34878D82A}">
                    <a16:rowId xmlns:a16="http://schemas.microsoft.com/office/drawing/2014/main" val="108335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55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970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③ 직무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유사한 과업들이 모여 일의 한 범위를 형성한 것을 의미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직무와 종종 혼돈되는 개념으로 직위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(position)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가 있으며 직위는 한 개인에게 할당된 과업의 집합을 의미함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즉 한 사람이 맡고 있는 여러 과업이 합쳐져서 하나의 직위가 이루어지기 때문에 종업원의 수가 직위의 수가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과업 </a:t>
            </a:r>
            <a:r>
              <a:rPr lang="en-US" altLang="ko-KR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=</a:t>
            </a:r>
            <a:r>
              <a:rPr lang="el-GR" altLang="ko-KR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Σ</a:t>
            </a:r>
            <a:r>
              <a:rPr lang="en-US" altLang="ko-KR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 err="1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요소동작</a:t>
            </a:r>
            <a:endParaRPr lang="en-US" altLang="ko-KR" sz="1400" b="1" dirty="0">
              <a:solidFill>
                <a:schemeClr val="bg1"/>
              </a:solidFill>
              <a:latin typeface="돋움" panose="020B0600000101010101" pitchFamily="50" charset="-127"/>
              <a:ea typeface="돋움" panose="020B060000010101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직무 </a:t>
            </a:r>
            <a:r>
              <a:rPr lang="en-US" altLang="ko-KR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= </a:t>
            </a:r>
            <a:r>
              <a:rPr lang="el-GR" altLang="ko-KR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Σ</a:t>
            </a:r>
            <a:r>
              <a:rPr lang="en-US" altLang="ko-KR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돋움" panose="020B0600000101010101" pitchFamily="50" charset="-127"/>
                <a:ea typeface="돋움" panose="020B0600000101010101" pitchFamily="50" charset="-127"/>
                <a:sym typeface="Wingdings" panose="05000000000000000000" pitchFamily="2" charset="2"/>
              </a:rPr>
              <a:t>과업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63394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20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3.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</a:t>
            </a: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⑴ 의의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(selection)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 개념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선발이란 공석이 된 직무를 어떤 지원자가 가장 성공적으로 수행할 수 있는지를 판단하여 지원자들 중에서 우수한 지원자를 선별하는 과정을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선발의 과정에서 고려되어야 하는 원칙은 다음과 같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①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효율성의 원칙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선발에 있어서 채용자에게 제공할 비용보다 훨씬 큰 수익을 가져다 줄 사람을 선발해야 한다는 원칙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68702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648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② 형평성의 원칙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선발에 있어서 지원자의 조건이 동일하다면 지원자를 차별해서는 안 된다는 원칙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③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적합성의 원칙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기업의 목표와 분위기에 알맞은 사람을 선발해야 한다는 원칙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그러나 지나치게 직무적합성만을 따지거나 시험성적 위주로 합격자를 선정하면 입사 후에 조직과 맞지 않아 이직할 확률이 높아지게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49998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97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선발도구의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평가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신뢰도분석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신뢰도분석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(reliability analysis)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이란 해당 선발도구가 어떠한 상황에서도 동일한 결과를 나타내는 일관성을 가지는지를 측정하는 분석을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장소나 시간에 따라 선발도구의 결과가 영향을 받거나 선발도구의 해석에 따라 결과가 다르다면 선발도구의 안정성이 저해되는 것이고 이로 인해 신뢰도에도 손상을 가져오게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신뢰도는 일반적으로 두 시점에서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선발도구를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실시하여 그 결과 사이의 상관관계를 구해 특정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선발도구의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신뢰도를 측정하는 시험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-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재시험법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(test-retest method)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을 통해 측정하게 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42962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선발도구의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평가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: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타당도분석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타당도분석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(validation)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이란 측정도구가 측정하고자 하는 대상을 올바르게 측정하고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그 측정결과가 측정하고자 하는 대상이 갖는 사실 상태를 그대로 나타내고 있는가를 분석하는 것을 의미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일반적으로 타당도분석에는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직무성과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(job success),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예측값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(predictors),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선발도구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(instrument)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등의 요소들이 포함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Quiz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신뢰도가 높아지면 타당도가 높아진다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? Yes or No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타당도가 높아지면 신뢰도가 높아진다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? Yes or No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5319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941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3)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선발오류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①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(type 1 error)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만약 선발되었더라면 만족스러운 성과를 올릴 수 있었던 지원자를 선발도구의 결과가 합격선에 미달하여 실제로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탈락시키는데서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발생하는 오류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일반적으로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오류는 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종합적 평가법을 적용하면 감소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시킬 수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② 2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(type 2 error)</a:t>
            </a: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선발도구의 결과는 합격선을 초과하였지만 실제성과는 만족스럽지 못한 지원자를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선발하는데서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발생하는 오류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오류로 인해 선발된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선발자는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조직내부에 남아 있게 되기 때문에 기업의 관점에서는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오류에 더 큰 관심을 가지게 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기업은 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오류를 줄이기 위한 노력을 하게 되고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선발비율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(selection ratio, 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합격자수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400" b="1" dirty="0" err="1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지원자수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의 감소를 통해 </a:t>
            </a:r>
            <a:r>
              <a:rPr lang="en-US" altLang="ko-KR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</a:t>
            </a:r>
            <a:r>
              <a:rPr lang="ko-KR" altLang="en-US" sz="1400" b="1" dirty="0">
                <a:solidFill>
                  <a:schemeClr val="accent6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종 오류를 줄임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2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확보관리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1325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⑵ 직무분석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(=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정보수집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직무에 대한 정보를 수집하기 위한 직무분석은 직무분석의 범위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정보의 내용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정보수집방법 등에 따라 그 목적이 달라지며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직무분석의 대표적인 방법들은 다음과 같음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1)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경험법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(experiential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경험법은 직무분석자가 실제로 직무를 체험함으로써 직무에 대한 정보를 수집하는 방법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효과가 가장 좋은 방법이기는 하지만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기술발전과 지식의 증가로 실질적인 직무체험에 의해 연구될 수 있는 직무가 많지 않기 때문에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보통 다른 직무분석방법을 보완하는 목적으로 사용하거나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직무분석자의 양성과 훈련을 위한 방법으로 사용되는 경우가 대부분임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885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295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2)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관찰법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(observation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관찰법은 직무분석에서 가장 오래된 정보수집방법으로 해당 직무수행자를 직접 관찰하여 직무에 대한 정보를 수집하는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관찰법은 직무담당자나 상황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시간의 흐름 등에 따라 직무가 크게 바뀌지 않는 것을 전제로 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때문에 일반적으로 작업주기가 짧은 반복적 육체노동에 자주 활용되지만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정신적인 직무에 대해서는 관찰시간도 길고 작업자가 의식적으로 행동할 수 있다는 문제점을 가지고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정신적 작업 및 집중을 요구하는 직무보다 생산직이나 기능직 직무에 더 적합한 방법이라고 할 수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5997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325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3)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질문지법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(questionnaire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질문지법은 질문지를 배포하여 자신이 맡은 직무에 대해 응답하도록 하여 직무에 대한 정보를 수집하는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질문지에는 직무분석의 대상이 되는 직무의 내용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수행방법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수행목적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수행과정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직무수행자가 갖추어야 하는 자격요건 등에 대한 질문이 포함됨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또한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질문지법은 직무가 요구하는 과업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숙련도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지식 및 능력에 대한 서술을 대부분 직무수행자에게 의존하고 있다는 특징이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4600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36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4)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면접법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(interview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면접법은 직무분석을 실시하는 담당자가 해당 직무수행자에게 면접을 실시하여 직무에 대한 정보를 수집하는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면접법은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직무수행이 오래 걸리는 경우에는 직무수행자가 이를 요약하여 설명해줄 수 있으며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직무수행자의 정신적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·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육체적 활동을 모두 파악할 수 있다는 장점이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그러나 직무분석자와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직무수행자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간에 친밀한 관계를 유지해야 하고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직무수행자들이 직무분석 과정을 호의적이고 유용한 것으로 받아들일 수 있어야함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또한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피면접자가 직무분석의 결과로 인해 자신이 피해를 입을지도 모른다고 판단하는 경우에 직무에 대해 정확한 정보를 제공하는 것을 기피하는 경우가 종종 발생할 수 있다는 특징이 있음</a:t>
            </a:r>
            <a:endParaRPr lang="en-US" altLang="ko-KR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165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bravecom\Desktop\pencil_Y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7534"/>
            <a:ext cx="267962" cy="25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987574"/>
            <a:ext cx="6048672" cy="2648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50000"/>
              </a:lnSpc>
            </a:pP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5)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작업기록법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(employee recording method)</a:t>
            </a:r>
            <a:endParaRPr lang="ko-KR" altLang="en-US" sz="1400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  <a:sym typeface="Wingdings" panose="05000000000000000000" pitchFamily="2" charset="2"/>
            </a:endParaRP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작업기록법은 직무수행자가 작성하는 작업일지나 메모사항을 활용하여 직무에 대한 정보를 수집하는 방법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지속적으로 작성된 </a:t>
            </a:r>
            <a:r>
              <a:rPr lang="ko-KR" altLang="en-US" sz="1400" b="1" dirty="0" err="1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작업일지는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그 내용에 대한 신뢰도를 충분히 확보할 수 있지만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작업일지를 작성할 때 필요한 정보를 누락시켰을 경우에는 직무분석을 할 수 없음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따라서 작업기록법은 엔지니어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과학자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고급관리자가 수행하는 직무와 같은 관찰하기가 매우 어려운 직무를 분석할 때 많이 활용되는 경향이 있음</a:t>
            </a:r>
            <a:r>
              <a:rPr lang="en-US" altLang="ko-KR" sz="14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614834"/>
            <a:ext cx="1704313" cy="369332"/>
          </a:xfrm>
          <a:prstGeom prst="rect">
            <a:avLst/>
          </a:prstGeom>
          <a:solidFill>
            <a:srgbClr val="153943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제 </a:t>
            </a:r>
            <a:r>
              <a:rPr lang="en-US" altLang="ko-KR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b="1" dirty="0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절 </a:t>
            </a:r>
            <a:r>
              <a:rPr lang="ko-KR" altLang="en-US" b="1" dirty="0" err="1">
                <a:solidFill>
                  <a:srgbClr val="FFFE62"/>
                </a:solidFill>
                <a:latin typeface="나눔바른고딕" pitchFamily="50" charset="-127"/>
                <a:ea typeface="나눔바른고딕" pitchFamily="50" charset="-127"/>
              </a:rPr>
              <a:t>직무관리</a:t>
            </a:r>
            <a:endParaRPr lang="ko-KR" altLang="en-US" b="1" dirty="0">
              <a:solidFill>
                <a:srgbClr val="FFFE62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2531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04B5BC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38340</TotalTime>
  <Words>3132</Words>
  <Application>Microsoft Office PowerPoint</Application>
  <PresentationFormat>화면 슬라이드 쇼(16:9)</PresentationFormat>
  <Paragraphs>360</Paragraphs>
  <Slides>44</Slides>
  <Notes>43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44</vt:i4>
      </vt:variant>
    </vt:vector>
  </HeadingPairs>
  <TitlesOfParts>
    <vt:vector size="56" baseType="lpstr">
      <vt:lpstr>돋움</vt:lpstr>
      <vt:lpstr>Wingdings</vt:lpstr>
      <vt:lpstr>맑은 고딕</vt:lpstr>
      <vt:lpstr>나눔바른고딕OTF</vt:lpstr>
      <vt:lpstr>KoPub돋움체 Light</vt:lpstr>
      <vt:lpstr>나눔바른고딕</vt:lpstr>
      <vt:lpstr>Arial</vt:lpstr>
      <vt:lpstr>아리따-부리(TTF) -Medium</vt:lpstr>
      <vt:lpstr>-윤고딕330</vt:lpstr>
      <vt:lpstr>KoPub돋움체 Medium</vt:lpstr>
      <vt:lpstr>KoPub바탕체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용감한컴퍼니</dc:creator>
  <cp:lastModifiedBy>samsung-user</cp:lastModifiedBy>
  <cp:revision>2305</cp:revision>
  <dcterms:created xsi:type="dcterms:W3CDTF">2015-02-23T12:03:41Z</dcterms:created>
  <dcterms:modified xsi:type="dcterms:W3CDTF">2024-03-22T05:38:21Z</dcterms:modified>
</cp:coreProperties>
</file>